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6" roundtripDataSignature="AMtx7mjZz6Wr+VD4rIikUFQduNhwS+pY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Chrystee</a:t>
            </a:r>
            <a:endParaRPr/>
          </a:p>
        </p:txBody>
      </p:sp>
      <p:sp>
        <p:nvSpPr>
          <p:cNvPr id="156" name="Google Shape;156;p10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Kristin</a:t>
            </a:r>
            <a:endParaRPr/>
          </a:p>
        </p:txBody>
      </p:sp>
      <p:sp>
        <p:nvSpPr>
          <p:cNvPr id="163" name="Google Shape;163;p11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Kristin</a:t>
            </a:r>
            <a:endParaRPr/>
          </a:p>
        </p:txBody>
      </p:sp>
      <p:sp>
        <p:nvSpPr>
          <p:cNvPr id="170" name="Google Shape;170;p12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Alison</a:t>
            </a:r>
            <a:endParaRPr/>
          </a:p>
        </p:txBody>
      </p:sp>
      <p:sp>
        <p:nvSpPr>
          <p:cNvPr id="179" name="Google Shape;179;p13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Chrystee</a:t>
            </a:r>
            <a:endParaRPr/>
          </a:p>
        </p:txBody>
      </p:sp>
      <p:sp>
        <p:nvSpPr>
          <p:cNvPr id="186" name="Google Shape;186;p14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Kristin</a:t>
            </a:r>
            <a:endParaRPr/>
          </a:p>
        </p:txBody>
      </p:sp>
      <p:sp>
        <p:nvSpPr>
          <p:cNvPr id="193" name="Google Shape;193;p15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Becky</a:t>
            </a:r>
            <a:endParaRPr/>
          </a:p>
        </p:txBody>
      </p:sp>
      <p:sp>
        <p:nvSpPr>
          <p:cNvPr id="200" name="Google Shape;200;p16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Becky</a:t>
            </a:r>
            <a:endParaRPr/>
          </a:p>
        </p:txBody>
      </p:sp>
      <p:sp>
        <p:nvSpPr>
          <p:cNvPr id="207" name="Google Shape;207;p17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Becky</a:t>
            </a:r>
            <a:endParaRPr/>
          </a:p>
        </p:txBody>
      </p:sp>
      <p:sp>
        <p:nvSpPr>
          <p:cNvPr id="214" name="Google Shape;214;p18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0" name="Google Shape;220;p19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Kristin</a:t>
            </a:r>
            <a:endParaRPr/>
          </a:p>
        </p:txBody>
      </p:sp>
      <p:sp>
        <p:nvSpPr>
          <p:cNvPr id="221" name="Google Shape;221;p19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Alison</a:t>
            </a:r>
            <a:endParaRPr/>
          </a:p>
        </p:txBody>
      </p:sp>
      <p:sp>
        <p:nvSpPr>
          <p:cNvPr id="97" name="Google Shape;97;p2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Chrystee</a:t>
            </a:r>
            <a:endParaRPr/>
          </a:p>
        </p:txBody>
      </p:sp>
      <p:sp>
        <p:nvSpPr>
          <p:cNvPr id="228" name="Google Shape;228;p20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Alison</a:t>
            </a:r>
            <a:endParaRPr/>
          </a:p>
        </p:txBody>
      </p:sp>
      <p:sp>
        <p:nvSpPr>
          <p:cNvPr id="235" name="Google Shape;235;p21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22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Kristin</a:t>
            </a:r>
            <a:endParaRPr/>
          </a:p>
        </p:txBody>
      </p:sp>
      <p:sp>
        <p:nvSpPr>
          <p:cNvPr id="242" name="Google Shape;242;p22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48" name="Google Shape;248;p23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Alison</a:t>
            </a:r>
            <a:endParaRPr/>
          </a:p>
        </p:txBody>
      </p:sp>
      <p:sp>
        <p:nvSpPr>
          <p:cNvPr id="249" name="Google Shape;249;p23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5" name="Google Shape;255;p24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Becky</a:t>
            </a:r>
            <a:endParaRPr/>
          </a:p>
        </p:txBody>
      </p:sp>
      <p:sp>
        <p:nvSpPr>
          <p:cNvPr id="256" name="Google Shape;256;p24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63" name="Google Shape;263;p25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Chrystee</a:t>
            </a:r>
            <a:endParaRPr/>
          </a:p>
        </p:txBody>
      </p:sp>
      <p:sp>
        <p:nvSpPr>
          <p:cNvPr id="264" name="Google Shape;264;p25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72" name="Google Shape;272;p26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Chrystee</a:t>
            </a:r>
            <a:endParaRPr/>
          </a:p>
        </p:txBody>
      </p:sp>
      <p:sp>
        <p:nvSpPr>
          <p:cNvPr id="273" name="Google Shape;273;p26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79" name="Google Shape;279;p27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Chrystee</a:t>
            </a:r>
            <a:endParaRPr/>
          </a:p>
        </p:txBody>
      </p:sp>
      <p:sp>
        <p:nvSpPr>
          <p:cNvPr id="280" name="Google Shape;280;p27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6" name="Google Shape;286;p28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Becky</a:t>
            </a:r>
            <a:endParaRPr/>
          </a:p>
        </p:txBody>
      </p:sp>
      <p:sp>
        <p:nvSpPr>
          <p:cNvPr id="287" name="Google Shape;287;p28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93" name="Google Shape;293;p29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Becky</a:t>
            </a:r>
            <a:endParaRPr/>
          </a:p>
        </p:txBody>
      </p:sp>
      <p:sp>
        <p:nvSpPr>
          <p:cNvPr id="294" name="Google Shape;294;p29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Alison</a:t>
            </a:r>
            <a:endParaRPr/>
          </a:p>
        </p:txBody>
      </p:sp>
      <p:sp>
        <p:nvSpPr>
          <p:cNvPr id="106" name="Google Shape;106;p3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01" name="Google Shape;301;p30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0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Chrystee</a:t>
            </a:r>
            <a:endParaRPr/>
          </a:p>
        </p:txBody>
      </p:sp>
      <p:sp>
        <p:nvSpPr>
          <p:cNvPr id="114" name="Google Shape;114;p4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Kristin</a:t>
            </a:r>
            <a:endParaRPr/>
          </a:p>
        </p:txBody>
      </p:sp>
      <p:sp>
        <p:nvSpPr>
          <p:cNvPr id="121" name="Google Shape;121;p5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Kristin</a:t>
            </a:r>
            <a:endParaRPr/>
          </a:p>
        </p:txBody>
      </p:sp>
      <p:sp>
        <p:nvSpPr>
          <p:cNvPr id="128" name="Google Shape;128;p6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Chrystee</a:t>
            </a:r>
            <a:endParaRPr/>
          </a:p>
        </p:txBody>
      </p:sp>
      <p:sp>
        <p:nvSpPr>
          <p:cNvPr id="135" name="Google Shape;135;p7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Becky</a:t>
            </a:r>
            <a:endParaRPr/>
          </a:p>
        </p:txBody>
      </p:sp>
      <p:sp>
        <p:nvSpPr>
          <p:cNvPr id="142" name="Google Shape;142;p8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049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Becky</a:t>
            </a:r>
            <a:endParaRPr/>
          </a:p>
        </p:txBody>
      </p:sp>
      <p:sp>
        <p:nvSpPr>
          <p:cNvPr id="149" name="Google Shape;149;p9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1" name="Google Shape;4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7" name="Google Shape;47;p3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8" name="Google Shape;48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3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8" name="Google Shape;68;p4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D05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green@mmcharter.or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chrystee@mmcharter.org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4.png"/><Relationship Id="rId13" Type="http://schemas.openxmlformats.org/officeDocument/2006/relationships/image" Target="../media/image10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15" Type="http://schemas.openxmlformats.org/officeDocument/2006/relationships/image" Target="../media/image15.png"/><Relationship Id="rId14" Type="http://schemas.openxmlformats.org/officeDocument/2006/relationships/image" Target="../media/image12.png"/><Relationship Id="rId17" Type="http://schemas.openxmlformats.org/officeDocument/2006/relationships/image" Target="../media/image22.png"/><Relationship Id="rId16" Type="http://schemas.openxmlformats.org/officeDocument/2006/relationships/image" Target="../media/image13.png"/><Relationship Id="rId5" Type="http://schemas.openxmlformats.org/officeDocument/2006/relationships/image" Target="../media/image24.png"/><Relationship Id="rId6" Type="http://schemas.openxmlformats.org/officeDocument/2006/relationships/image" Target="../media/image2.png"/><Relationship Id="rId18" Type="http://schemas.openxmlformats.org/officeDocument/2006/relationships/image" Target="../media/image17.png"/><Relationship Id="rId7" Type="http://schemas.openxmlformats.org/officeDocument/2006/relationships/image" Target="../media/image23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None/>
            </a:pPr>
            <a:r>
              <a:rPr b="0" i="0" lang="en-US" sz="4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 to Green Room!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52400" y="6172200"/>
            <a:ext cx="8686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Mrs. Schmich, Mrs. Boothby, Mrs. Watkins, Mrs. Thomas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495800" y="3657600"/>
            <a:ext cx="20574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438400" y="6248400"/>
            <a:ext cx="20574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XL_20240819_152819484 (1).jpg" id="93" name="Google Shape;93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371600"/>
            <a:ext cx="6261100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Mustang Time and Intervention</a:t>
            </a:r>
            <a:endParaRPr/>
          </a:p>
        </p:txBody>
      </p:sp>
      <p:sp>
        <p:nvSpPr>
          <p:cNvPr id="159" name="Google Shape;159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flexible work time where students can do any of the following: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assignment help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questions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one-on-one or in a small group with a teacher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Utilize classroom resources/computers to complete assignments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/>
        </p:nvSpPr>
        <p:spPr>
          <a:xfrm>
            <a:off x="0" y="496107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5400"/>
              <a:buFont typeface="Comic Sans MS"/>
              <a:buNone/>
            </a:pPr>
            <a:r>
              <a:rPr b="1" i="0" lang="en-US" sz="5400" u="none" cap="none" strike="noStrik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Miscellaneous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1"/>
          <p:cNvSpPr txBox="1"/>
          <p:nvPr/>
        </p:nvSpPr>
        <p:spPr>
          <a:xfrm>
            <a:off x="0" y="1349375"/>
            <a:ext cx="9144000" cy="550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-"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name papers will be tossed if not claimed by Friday.</a:t>
            </a:r>
            <a:endParaRPr/>
          </a:p>
          <a:p>
            <a:pPr indent="-5715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5715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-"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Extensions may be granted on occasion, but only if asked by Wednesday.</a:t>
            </a:r>
            <a:endParaRPr/>
          </a:p>
          <a:p>
            <a:pPr indent="-5715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5715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-"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Missing/late assignments may be accepted for partial credit. See individual teachers for details.</a:t>
            </a:r>
            <a:endParaRPr/>
          </a:p>
          <a:p>
            <a:pPr indent="-3683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5715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-"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must be legible to earn credit.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Reports: Aeries</a:t>
            </a:r>
            <a:endParaRPr/>
          </a:p>
        </p:txBody>
      </p:sp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9144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will no longer be emailing reports</a:t>
            </a:r>
            <a:r>
              <a:rPr b="0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instead they will be accessible through the aeries portal at all times.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sure to regularly check the online portal or download the app for smart phones access.</a:t>
            </a:r>
            <a:endParaRPr/>
          </a:p>
        </p:txBody>
      </p:sp>
      <p:pic>
        <p:nvPicPr>
          <p:cNvPr descr="MCj04404540000[1]" id="174" name="Google Shape;1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4572000"/>
            <a:ext cx="14128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420380000[1]" id="175" name="Google Shape;17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4648200"/>
            <a:ext cx="152082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Grading Policy</a:t>
            </a:r>
            <a:endParaRPr/>
          </a:p>
        </p:txBody>
      </p:sp>
      <p:sp>
        <p:nvSpPr>
          <p:cNvPr id="182" name="Google Shape;182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Assignments are point based and graded for accuracy.  Letter grades will be on report cards.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expect students to complete corrections for the opportunity to earn full credit.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work is not </a:t>
            </a:r>
            <a:r>
              <a:rPr lang="en-US"/>
              <a:t>correctable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(summative work).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individual teachers for specific details.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Policy</a:t>
            </a:r>
            <a:endParaRPr/>
          </a:p>
        </p:txBody>
      </p:sp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is not allowed for any work unless expressly stated by the teacher.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work that  is determined to be completed with AI is considered plagiarism and a non-</a:t>
            </a:r>
            <a:r>
              <a:rPr lang="en-US"/>
              <a:t>correctable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score of zero will be given. 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absences</a:t>
            </a:r>
            <a:endParaRPr/>
          </a:p>
        </p:txBody>
      </p:sp>
      <p:sp>
        <p:nvSpPr>
          <p:cNvPr id="196" name="Google Shape;196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from student absences must be completed!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must check in with the individual teachers upon return for lessons and assignments.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student responsibility, not a teacher or parent responsibility.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can email during the absence to get a jump start on work, if desired.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every day absent, students will get an additional day to complete the work without penalty.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Study </a:t>
            </a:r>
            <a:endParaRPr/>
          </a:p>
        </p:txBody>
      </p:sp>
      <p:sp>
        <p:nvSpPr>
          <p:cNvPr id="203" name="Google Shape;203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need a minimum of three school days notice in order to prepare work.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stud</a:t>
            </a:r>
            <a:r>
              <a:rPr lang="en-US"/>
              <a:t>y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be applied for through the front office.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study is due the morning you return (unlike an absence).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study does not have the same capacity for corrections as standard assignments.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P.E.</a:t>
            </a:r>
            <a:endParaRPr/>
          </a:p>
        </p:txBody>
      </p:sp>
      <p:sp>
        <p:nvSpPr>
          <p:cNvPr id="210" name="Google Shape;210;p17"/>
          <p:cNvSpPr txBox="1"/>
          <p:nvPr>
            <p:ph idx="1" type="body"/>
          </p:nvPr>
        </p:nvSpPr>
        <p:spPr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 will participate in a </a:t>
            </a:r>
            <a:r>
              <a:rPr lang="en-US" sz="2400"/>
              <a:t>weekly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mile run, </a:t>
            </a:r>
            <a:r>
              <a:rPr lang="en-US" sz="2400"/>
              <a:t>on Fridays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 participates in PE activities </a:t>
            </a:r>
            <a:r>
              <a:rPr lang="en-US" sz="2400"/>
              <a:t>at least three times a week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students must wear exercise appropriate shoes daily.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exercise appropriate shoes are not worn, students will lose points.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students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have a note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they are not to participate in P.E.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1-2 days out: parent note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3+ days out: doctor’s note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/>
          <p:nvPr/>
        </p:nvSpPr>
        <p:spPr>
          <a:xfrm>
            <a:off x="3148545" y="203429"/>
            <a:ext cx="265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5400"/>
              <a:buFont typeface="Comic Sans MS"/>
              <a:buNone/>
            </a:pPr>
            <a:r>
              <a:rPr b="1" i="0" lang="en-US" sz="5400" u="none" cap="none" strike="noStrik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History</a:t>
            </a:r>
            <a:endParaRPr/>
          </a:p>
        </p:txBody>
      </p:sp>
      <p:sp>
        <p:nvSpPr>
          <p:cNvPr id="217" name="Google Shape;217;p18"/>
          <p:cNvSpPr txBox="1"/>
          <p:nvPr/>
        </p:nvSpPr>
        <p:spPr>
          <a:xfrm>
            <a:off x="563612" y="1043887"/>
            <a:ext cx="78249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-"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7th Grade History will cover 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Medieval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Times to Enlightenment. They will: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-T</a:t>
            </a: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ake notes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-Notebook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-Activities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-Assessments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-8th Grade History will cover The Colonies to Industrialization.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will: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-Video Activities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-Notebook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-Activities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-Assessments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Char char="-"/>
            </a:pPr>
            <a:r>
              <a:rPr b="0" i="0" lang="en-US" sz="2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details are on the class website </a:t>
            </a:r>
            <a:r>
              <a:rPr lang="en-US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0" i="0" lang="en-US" sz="2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 the Mrs. Schmich section.</a:t>
            </a: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Language Arts</a:t>
            </a:r>
            <a:endParaRPr/>
          </a:p>
        </p:txBody>
      </p:sp>
      <p:sp>
        <p:nvSpPr>
          <p:cNvPr id="224" name="Google Shape;224;p19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will be a combination of online and paper assignments.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be completing writing assignments at frequent intervals. All of these assignments will be turned in to Google Classroom.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complete short story units throughout the year.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jobs will work on grammar and language concepts.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details are on the class website on the Mrs. Thomas section. </a:t>
            </a:r>
            <a:endParaRPr b="0" i="0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838200" y="0"/>
            <a:ext cx="7400925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762000" y="381000"/>
            <a:ext cx="7400925" cy="564038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438739" y="4191000"/>
            <a:ext cx="9582739" cy="18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chrystee@mmcharter.org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kthomas@mmcharter.org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bschmich@mmcharter.org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awatkins@mmcharter.org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990600" y="914400"/>
            <a:ext cx="655533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class-wide emails will come from </a:t>
            </a: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green@mmcharter.org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however, the account will not be monitored for replies.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/>
          </a:p>
        </p:txBody>
      </p:sp>
      <p:sp>
        <p:nvSpPr>
          <p:cNvPr id="231" name="Google Shape;231;p20"/>
          <p:cNvSpPr txBox="1"/>
          <p:nvPr>
            <p:ph idx="1" type="body"/>
          </p:nvPr>
        </p:nvSpPr>
        <p:spPr>
          <a:xfrm>
            <a:off x="457200" y="1219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2: Seventh grade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3: Eighth grade/advanced seventh grade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 1: and advanced Eighth grade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In-Class: Students will be responsible for taking notes and participating in guided practice. Materials will be provided for storing work.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Outside-Class: Students will be responsible for completing assignments by the designated due date. Assignments must be completed in full to receive credit.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details are on the class website on the Mrs. Boothby section.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</p:txBody>
      </p:sp>
      <p:sp>
        <p:nvSpPr>
          <p:cNvPr id="238" name="Google Shape;238;p21"/>
          <p:cNvSpPr txBox="1"/>
          <p:nvPr>
            <p:ph idx="1" type="body"/>
          </p:nvPr>
        </p:nvSpPr>
        <p:spPr>
          <a:xfrm>
            <a:off x="457200" y="1371600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texts are online, through teachtci.com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baseline="3000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graders will study Physical Science: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Matter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Forces and Energy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baseline="3000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graders will study Life Science: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and Genetics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Ecosystems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more details on the class website on the Mrs. Watkins section.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Literature Group</a:t>
            </a:r>
            <a:endParaRPr/>
          </a:p>
        </p:txBody>
      </p:sp>
      <p:sp>
        <p:nvSpPr>
          <p:cNvPr id="245" name="Google Shape;245;p22"/>
          <p:cNvSpPr txBox="1"/>
          <p:nvPr>
            <p:ph idx="1" type="body"/>
          </p:nvPr>
        </p:nvSpPr>
        <p:spPr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Literature group grades are in the ELA grade book, however students will have literature group with various teachers.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be required to read outside of class and complete written work and participate in-class discussion and assignments.  This is worth 30 points a week!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 will meet 1-2 times per week and assignments are due on those days. No late work is accepted for literature groups.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Specials</a:t>
            </a:r>
            <a:endParaRPr/>
          </a:p>
        </p:txBody>
      </p:sp>
      <p:sp>
        <p:nvSpPr>
          <p:cNvPr id="252" name="Google Shape;252;p23"/>
          <p:cNvSpPr txBox="1"/>
          <p:nvPr>
            <p:ph idx="1" type="body"/>
          </p:nvPr>
        </p:nvSpPr>
        <p:spPr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participate in elective style subjects each week to earn 30 points.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 will be earned and reflected on the report card.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Rotations last 7 weeks at a time.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Boothby: coding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Thomas: ASL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Schmich: Spanish vocabulary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Watkins: Spanish language culture, speaking and listening.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Field Trips</a:t>
            </a:r>
            <a:endParaRPr/>
          </a:p>
        </p:txBody>
      </p:sp>
      <p:sp>
        <p:nvSpPr>
          <p:cNvPr id="259" name="Google Shape;259;p24"/>
          <p:cNvSpPr txBox="1"/>
          <p:nvPr>
            <p:ph idx="1" type="body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We typically go on a field trip once every two months or so.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Fees: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r>
              <a:rPr b="0" baseline="3000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grade: $1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35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b="0" baseline="3000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grade: $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180</a:t>
            </a: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(includes graduation/Sunsplash)</a:t>
            </a:r>
            <a:endParaRPr/>
          </a:p>
          <a:p>
            <a:pPr indent="-190500" lvl="0" marL="34290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Field trips are non-refundable (as we must prepay)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 the class website for more details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Payments</a:t>
            </a:r>
            <a:endParaRPr/>
          </a:p>
          <a:p>
            <a:pPr indent="-285750" lvl="1" marL="7429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accepted via check or Venmo @MMCA-Greenroom</a:t>
            </a:r>
            <a:endParaRPr/>
          </a:p>
          <a:p>
            <a:pPr indent="-285750" lvl="1" marL="7429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payment plans granted on request</a:t>
            </a:r>
            <a:endParaRPr/>
          </a:p>
          <a:p>
            <a:pPr indent="-285750" lvl="1" marL="7429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due by September 5, 2025</a:t>
            </a:r>
            <a:endParaRPr/>
          </a:p>
          <a:p>
            <a:pPr indent="-133350" lvl="1" marL="7429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1" marL="7429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 sure that your required driver info is updated  via the office. </a:t>
            </a:r>
            <a:endParaRPr/>
          </a:p>
          <a:p>
            <a:pPr indent="-190500" lvl="1" marL="742950" marR="0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90500" lvl="1" marL="742950" marR="0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90500" lvl="1" marL="742950" marR="0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98450" lvl="0" marL="342900" marR="0" rtl="0" algn="l">
              <a:lnSpc>
                <a:spcPct val="7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1" i="0" sz="7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endParaRPr/>
          </a:p>
        </p:txBody>
      </p:sp>
      <p:pic>
        <p:nvPicPr>
          <p:cNvPr id="260" name="Google Shape;260;p24" title="Screenshot_20250812-113344~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2950" y="82875"/>
            <a:ext cx="1985799" cy="16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proett\AppData\Local\Microsoft\Windows\Temporary Internet Files\Content.IE5\6UJ8FHPR\MC900215961[1].wmf" id="266" name="Google Shape;26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962400"/>
            <a:ext cx="2085975" cy="25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Enrichment  </a:t>
            </a:r>
            <a:endParaRPr/>
          </a:p>
        </p:txBody>
      </p:sp>
      <p:sp>
        <p:nvSpPr>
          <p:cNvPr id="268" name="Google Shape;268;p25"/>
          <p:cNvSpPr txBox="1"/>
          <p:nvPr>
            <p:ph idx="1" type="body"/>
          </p:nvPr>
        </p:nvSpPr>
        <p:spPr>
          <a:xfrm>
            <a:off x="381000" y="16764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Enrichment activities include cooking, art, character education, social-emotional learning, garden.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Participation is required and will be added into the specials grade.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would like to volunteer for one of these enrichments, please see Mrs. Schmich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pic>
        <p:nvPicPr>
          <p:cNvPr descr="MP900309017[1]" id="269" name="Google Shape;26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4114800"/>
            <a:ext cx="18288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</a:t>
            </a:r>
            <a:endParaRPr/>
          </a:p>
        </p:txBody>
      </p:sp>
      <p:sp>
        <p:nvSpPr>
          <p:cNvPr id="276" name="Google Shape;276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The Teen Community Emergency Response Team (Teen CERT) educates students in disaster preparedness for hazards that could affect their school and trains them in basic response skills. 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 students learn how to be first responders at a school disaster scene. The program will culminate in a student exercise of a mock disaster during the Spring.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Washington D.C.</a:t>
            </a:r>
            <a:endParaRPr/>
          </a:p>
        </p:txBody>
      </p:sp>
      <p:sp>
        <p:nvSpPr>
          <p:cNvPr id="283" name="Google Shape;283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Tentatively scheduled for June 2026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baseline="3000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8</a:t>
            </a:r>
            <a:r>
              <a:rPr b="0" baseline="3000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graders are invited to attend, minimum number of students required.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Mrs. Boothby if you have any questions and for cost information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chrystee@mmcharter.org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Wish List</a:t>
            </a:r>
            <a:endParaRPr/>
          </a:p>
        </p:txBody>
      </p:sp>
      <p:sp>
        <p:nvSpPr>
          <p:cNvPr id="290" name="Google Shape;290;p28"/>
          <p:cNvSpPr txBox="1"/>
          <p:nvPr>
            <p:ph idx="1" type="body"/>
          </p:nvPr>
        </p:nvSpPr>
        <p:spPr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 Wish List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Money is always appreciated too.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Checks can be made out to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MMCA Green Room or sent via Venmo @MMCA-Greenroom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$10= 1 volunteer hour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Pj04385900000[1]" id="296" name="Google Shape;29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285875"/>
            <a:ext cx="64008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Volunteering Opportunities</a:t>
            </a:r>
            <a:endParaRPr/>
          </a:p>
        </p:txBody>
      </p:sp>
      <p:sp>
        <p:nvSpPr>
          <p:cNvPr id="298" name="Google Shape;298;p29"/>
          <p:cNvSpPr txBox="1"/>
          <p:nvPr>
            <p:ph idx="1" type="body"/>
          </p:nvPr>
        </p:nvSpPr>
        <p:spPr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Field Trip Drivers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Graduation Help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Garden Docent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Art Docent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Cooking Docent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Room Parent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 D.O.G.S.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 Helper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 Mrs. Schmich bschmich@mmcharter.org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/>
          </a:p>
        </p:txBody>
      </p:sp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parent-student communication must happen via the office phone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3" title="Student  Communication Flow Cha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375" y="3325400"/>
            <a:ext cx="4627251" cy="34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 for supporting </a:t>
            </a:r>
            <a:b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class</a:t>
            </a: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/>
          </a:p>
        </p:txBody>
      </p:sp>
      <p:pic>
        <p:nvPicPr>
          <p:cNvPr descr="MCj04159380000[1]" id="305" name="Google Shape;30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1100" y="2519362"/>
            <a:ext cx="170180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51200000[1]" id="306" name="Google Shape;30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400" y="228600"/>
            <a:ext cx="1812925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49380000[1]" id="307" name="Google Shape;30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400" y="2133600"/>
            <a:ext cx="1814512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49180000[1]" id="308" name="Google Shape;30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34200" y="3505200"/>
            <a:ext cx="1817687" cy="779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48980000[1]" id="309" name="Google Shape;309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58000" y="4572000"/>
            <a:ext cx="1819275" cy="512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48380000[1]" id="310" name="Google Shape;310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81800" y="5181600"/>
            <a:ext cx="1820862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48180000[1]" id="311" name="Google Shape;311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8600" y="533400"/>
            <a:ext cx="1812925" cy="573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48580000[1]" id="312" name="Google Shape;312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9600" y="1752600"/>
            <a:ext cx="1811337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47960000[1]" id="313" name="Google Shape;313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4800" y="2514600"/>
            <a:ext cx="1824037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46400000[1]" id="314" name="Google Shape;314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9600" y="3581400"/>
            <a:ext cx="1822450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46180000[1]" id="315" name="Google Shape;315;p3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33400" y="4495800"/>
            <a:ext cx="1827212" cy="801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46000000[1]" id="316" name="Google Shape;316;p3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33400" y="5486400"/>
            <a:ext cx="1827212" cy="941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51400000[1]" id="317" name="Google Shape;317;p3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667000" y="4876800"/>
            <a:ext cx="153035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51560000[1]" id="318" name="Google Shape;318;p3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495800" y="4876800"/>
            <a:ext cx="17716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746470000[1]" id="319" name="Google Shape;319;p3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124200" y="1295400"/>
            <a:ext cx="1806575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355900000[1]" id="320" name="Google Shape;320;p3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105400" y="1447800"/>
            <a:ext cx="175895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 &amp; Discipline </a:t>
            </a:r>
            <a:endParaRPr/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457200" y="1417637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  Redirection by teacher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 Silent Lunch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 Silent Lunch &amp; Community 	Service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4:  Silent Lunch, Community Service, 	and meet with Mr. Boothby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5:  All of the above, plus a call home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idx="4294967295" type="title"/>
          </p:nvPr>
        </p:nvSpPr>
        <p:spPr>
          <a:xfrm>
            <a:off x="5334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br>
              <a:rPr b="0" i="0" lang="en-US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Homeroom Activities</a:t>
            </a:r>
            <a:br>
              <a:rPr b="0" i="0" lang="en-US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  <p:sp>
        <p:nvSpPr>
          <p:cNvPr id="124" name="Google Shape;124;p5"/>
          <p:cNvSpPr txBox="1"/>
          <p:nvPr>
            <p:ph idx="4294967295" type="body"/>
          </p:nvPr>
        </p:nvSpPr>
        <p:spPr>
          <a:xfrm>
            <a:off x="5334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Current Events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Strategy Games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Building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Art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Care of environment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aloud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Classroom</a:t>
            </a:r>
            <a:endParaRPr/>
          </a:p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areas</a:t>
            </a:r>
            <a:r>
              <a:rPr lang="en-US"/>
              <a:t>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an active Google classroom.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work and resources will be posted in the classroom.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 check the GC daily</a:t>
            </a:r>
            <a:r>
              <a:rPr lang="en-US"/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 can sign up as a guardian</a:t>
            </a:r>
            <a:r>
              <a:rPr lang="en-US"/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This is our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Learning contingency.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/>
          </a:p>
        </p:txBody>
      </p:sp>
      <p:sp>
        <p:nvSpPr>
          <p:cNvPr id="138" name="Google Shape;138;p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issued ear buds will be used.  No wireless/personal devices will be used.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Phones and smart watches will remain in backpacks during school hours unless otherwise directed by a teacher.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Devices will be confiscated if improperly used.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provided laptops must be used  in class.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is work due?</a:t>
            </a:r>
            <a:endParaRPr/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is due by Friday at 8:30 a.m.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History, ELA, and Science are due on Thursday at 3:00 p.m., unless otherwise noted.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Literature Group assignments are due once a week on the assigned group day.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wait until the last minute to turn in work.  Allow time for making corrections.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corrections from the previous week are due by 8:30 a.m. the following Tuesday.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/>
          </a:p>
        </p:txBody>
      </p:sp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457200" y="1219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Unfinished daily/weekly work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Independent Projects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Cultural Day in October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 project TBD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Combined English/Science Project in Spring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(Details will be distributed when the projects are assigned)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2008-09-10T18:22:16Z</dcterms:created>
  <dc:creator>pwendt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